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9" r:id="rId6"/>
    <p:sldId id="270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192E"/>
    <a:srgbClr val="FFFF00"/>
    <a:srgbClr val="54585A"/>
    <a:srgbClr val="473729"/>
    <a:srgbClr val="C5B783"/>
    <a:srgbClr val="84BD00"/>
    <a:srgbClr val="CF7F00"/>
    <a:srgbClr val="C5C6C8"/>
    <a:srgbClr val="A3A3A3"/>
    <a:srgbClr val="5F6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11" autoAdjust="0"/>
    <p:restoredTop sz="94915" autoAdjust="0"/>
  </p:normalViewPr>
  <p:slideViewPr>
    <p:cSldViewPr showGuides="1">
      <p:cViewPr>
        <p:scale>
          <a:sx n="100" d="100"/>
          <a:sy n="100" d="100"/>
        </p:scale>
        <p:origin x="-1758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1E4AE-BF77-4BCA-AE93-658255BECF92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68524-B375-4DFF-87C7-640079889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86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39A3A-67E6-4DA4-9918-1FB6C6BD9D29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1ACF-77AF-495B-8DA7-18A126A0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6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1"/>
            <a:ext cx="7772400" cy="1219200"/>
          </a:xfrm>
        </p:spPr>
        <p:txBody>
          <a:bodyPr anchor="t"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64008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2362200"/>
            <a:ext cx="6400800" cy="4572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57200" y="4038600"/>
            <a:ext cx="6400800" cy="45720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71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AGCO Comparis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92525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92525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93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CO Content with Capti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11430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1"/>
            <a:ext cx="5111750" cy="5257800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28801"/>
            <a:ext cx="3008313" cy="403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1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GCO Picture with Capti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30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CO Title &amp; Blank Layou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61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GCO Blank Layou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8DDDF-E800-4E37-932F-0991B61654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609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CO 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2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CO Two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029200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029200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39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CO Comparis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4419599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143000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041775" cy="4419599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89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CO Content with Capti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2999"/>
            <a:ext cx="5111750" cy="5105401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5105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88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AGCO Picture with Capti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0066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112837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67400"/>
            <a:ext cx="5486400" cy="500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69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CO Agenda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629400" y="6553200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355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CO 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79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AGCO Two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67200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67200"/>
          </a:xfrm>
          <a:prstGeom prst="rect">
            <a:avLst/>
          </a:prstGeo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65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1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F4DEAB-787D-4559-BC59-F80EDCF290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2583" y="1295400"/>
            <a:ext cx="82296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6553200"/>
            <a:ext cx="2133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lang="en-US" sz="10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2014 AGCO Corporation</a:t>
            </a:r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4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59" r:id="rId7"/>
    <p:sldLayoutId id="2147483650" r:id="rId8"/>
    <p:sldLayoutId id="2147483652" r:id="rId9"/>
    <p:sldLayoutId id="2147483653" r:id="rId10"/>
    <p:sldLayoutId id="2147483656" r:id="rId11"/>
    <p:sldLayoutId id="2147483657" r:id="rId12"/>
    <p:sldLayoutId id="2147483658" r:id="rId13"/>
    <p:sldLayoutId id="2147483655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6192E"/>
        </a:buClr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A6192E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A6192E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A6192E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A6192E"/>
        </a:buClr>
        <a:buFont typeface="Wingdings" panose="05000000000000000000" pitchFamily="2" charset="2"/>
        <a:buChar char="§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Diesel </a:t>
            </a:r>
            <a:r>
              <a:rPr lang="nl-NL" dirty="0" err="1" smtClean="0"/>
              <a:t>Exhaust</a:t>
            </a:r>
            <a:r>
              <a:rPr lang="nl-NL" dirty="0" smtClean="0"/>
              <a:t> </a:t>
            </a:r>
            <a:r>
              <a:rPr lang="nl-NL" dirty="0" err="1" smtClean="0"/>
              <a:t>Fluid</a:t>
            </a:r>
            <a:r>
              <a:rPr lang="nl-NL" dirty="0" smtClean="0"/>
              <a:t> </a:t>
            </a:r>
            <a:r>
              <a:rPr lang="nl-NL" dirty="0" err="1" smtClean="0"/>
              <a:t>DDI’s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Request for new </a:t>
            </a:r>
            <a:r>
              <a:rPr lang="nl-NL" dirty="0" smtClean="0"/>
              <a:t>DEF DDIs for data logging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smtClean="0"/>
              <a:t>Eric Bongaerts, GRU May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6569075"/>
            <a:ext cx="2133600" cy="365125"/>
          </a:xfrm>
        </p:spPr>
        <p:txBody>
          <a:bodyPr/>
          <a:lstStyle/>
          <a:p>
            <a:fld id="{80F4DEAB-787D-4559-BC59-F80EDCF2906E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97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2400" dirty="0" err="1" smtClean="0"/>
              <a:t>Available</a:t>
            </a:r>
            <a:r>
              <a:rPr lang="nl-NL" sz="2400" dirty="0" smtClean="0"/>
              <a:t> </a:t>
            </a:r>
            <a:r>
              <a:rPr lang="nl-NL" sz="2400" dirty="0" err="1" smtClean="0"/>
              <a:t>fuel</a:t>
            </a:r>
            <a:r>
              <a:rPr lang="nl-NL" sz="2400" dirty="0" smtClean="0"/>
              <a:t> </a:t>
            </a:r>
            <a:r>
              <a:rPr lang="nl-NL" sz="2400" dirty="0" err="1" smtClean="0"/>
              <a:t>DDI’s</a:t>
            </a:r>
            <a:r>
              <a:rPr lang="nl-NL" sz="2400" dirty="0" smtClean="0"/>
              <a:t>:</a:t>
            </a:r>
          </a:p>
          <a:p>
            <a:pPr marL="0" indent="0">
              <a:buNone/>
            </a:pPr>
            <a:endParaRPr lang="nl-NL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500" dirty="0" err="1" smtClean="0"/>
              <a:t>Current</a:t>
            </a:r>
            <a:r>
              <a:rPr lang="nl-NL" sz="2500" dirty="0" smtClean="0"/>
              <a:t> </a:t>
            </a:r>
            <a:r>
              <a:rPr lang="nl-NL" sz="2500" dirty="0" err="1" smtClean="0"/>
              <a:t>Situation</a:t>
            </a:r>
            <a:endParaRPr lang="en-US" sz="25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334398"/>
              </p:ext>
            </p:extLst>
          </p:nvPr>
        </p:nvGraphicFramePr>
        <p:xfrm>
          <a:off x="881590" y="2123856"/>
          <a:ext cx="7740860" cy="3960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1785"/>
                <a:gridCol w="6359075"/>
              </a:tblGrid>
              <a:tr h="647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DDI Identifier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DDE Name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148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Total Fuel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149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Instantaneous Fuel Consumption per Time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150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Instantaneous Fuel Consumption per Area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276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Lifetime Fuel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277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Lifetime Average Fuel Consumption per Time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278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Lifetime Average Fuel Consumption per Area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316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Effective Total Fuel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317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Ineffective Total Fuel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394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Actual Fuel Tank Content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4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2400" dirty="0" err="1" smtClean="0"/>
              <a:t>Available</a:t>
            </a:r>
            <a:r>
              <a:rPr lang="nl-NL" sz="2400" dirty="0" smtClean="0"/>
              <a:t> DEF </a:t>
            </a:r>
            <a:r>
              <a:rPr lang="nl-NL" sz="2400" dirty="0" err="1" smtClean="0"/>
              <a:t>DDI’s</a:t>
            </a:r>
            <a:r>
              <a:rPr lang="nl-NL" sz="2400" dirty="0" smtClean="0"/>
              <a:t>:</a:t>
            </a:r>
          </a:p>
          <a:p>
            <a:pPr marL="0" indent="0">
              <a:buNone/>
            </a:pPr>
            <a:endParaRPr lang="nl-NL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500" dirty="0" err="1" smtClean="0"/>
              <a:t>Current</a:t>
            </a:r>
            <a:r>
              <a:rPr lang="nl-NL" sz="2500" dirty="0" smtClean="0"/>
              <a:t> </a:t>
            </a:r>
            <a:r>
              <a:rPr lang="nl-NL" sz="2500" dirty="0" err="1" smtClean="0"/>
              <a:t>Situation</a:t>
            </a:r>
            <a:endParaRPr lang="en-US" sz="25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200158"/>
              </p:ext>
            </p:extLst>
          </p:nvPr>
        </p:nvGraphicFramePr>
        <p:xfrm>
          <a:off x="881589" y="2168859"/>
          <a:ext cx="7785865" cy="1845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9818"/>
                <a:gridCol w="6396047"/>
              </a:tblGrid>
              <a:tr h="6822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DDI Identifier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DDE Name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876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318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Effective Total Diesel Exhaust Fluid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876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319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Ineffective Total Diesel Exhaust Fluid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876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395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Actual Diesel Exhaust Fluid Tank Content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45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2400" dirty="0" err="1" smtClean="0"/>
              <a:t>Not</a:t>
            </a:r>
            <a:r>
              <a:rPr lang="nl-NL" sz="2400" dirty="0" smtClean="0"/>
              <a:t> </a:t>
            </a:r>
            <a:r>
              <a:rPr lang="nl-NL" sz="2400" dirty="0" err="1" smtClean="0"/>
              <a:t>possible</a:t>
            </a:r>
            <a:r>
              <a:rPr lang="nl-NL" sz="2400" dirty="0" smtClean="0"/>
              <a:t> </a:t>
            </a:r>
            <a:r>
              <a:rPr lang="nl-NL" sz="2400" dirty="0" err="1" smtClean="0"/>
              <a:t>to</a:t>
            </a:r>
            <a:r>
              <a:rPr lang="nl-NL" sz="2400" dirty="0" smtClean="0"/>
              <a:t> log the </a:t>
            </a:r>
            <a:r>
              <a:rPr lang="nl-NL" sz="2400" dirty="0" err="1" smtClean="0"/>
              <a:t>same</a:t>
            </a:r>
            <a:r>
              <a:rPr lang="nl-NL" sz="2400" dirty="0" smtClean="0"/>
              <a:t> information </a:t>
            </a:r>
            <a:r>
              <a:rPr lang="nl-NL" sz="2400" dirty="0" err="1" smtClean="0"/>
              <a:t>for</a:t>
            </a:r>
            <a:r>
              <a:rPr lang="nl-NL" sz="2400" dirty="0" smtClean="0"/>
              <a:t> DEF as </a:t>
            </a:r>
            <a:r>
              <a:rPr lang="nl-NL" sz="2400" dirty="0" err="1" smtClean="0"/>
              <a:t>for</a:t>
            </a:r>
            <a:r>
              <a:rPr lang="nl-NL" sz="2400" dirty="0" smtClean="0"/>
              <a:t> </a:t>
            </a:r>
            <a:r>
              <a:rPr lang="nl-NL" sz="2400" dirty="0" err="1" smtClean="0"/>
              <a:t>fuel</a:t>
            </a:r>
            <a:r>
              <a:rPr lang="nl-NL" sz="2400" dirty="0" smtClean="0"/>
              <a:t> (</a:t>
            </a:r>
            <a:r>
              <a:rPr lang="nl-NL" sz="2400" dirty="0" err="1" smtClean="0"/>
              <a:t>also</a:t>
            </a:r>
            <a:r>
              <a:rPr lang="nl-NL" sz="2400" dirty="0" smtClean="0"/>
              <a:t> no J1939 </a:t>
            </a:r>
            <a:r>
              <a:rPr lang="nl-NL" sz="2400" dirty="0" err="1" smtClean="0"/>
              <a:t>PGN’s</a:t>
            </a:r>
            <a:r>
              <a:rPr lang="nl-NL" sz="2400" dirty="0" smtClean="0"/>
              <a:t> </a:t>
            </a:r>
            <a:r>
              <a:rPr lang="nl-NL" sz="2400" dirty="0" err="1" smtClean="0"/>
              <a:t>available</a:t>
            </a:r>
            <a:r>
              <a:rPr lang="nl-NL" sz="2400" dirty="0" smtClean="0"/>
              <a:t>)</a:t>
            </a:r>
          </a:p>
          <a:p>
            <a:endParaRPr lang="nl-NL" sz="2400" dirty="0"/>
          </a:p>
          <a:p>
            <a:r>
              <a:rPr lang="nl-NL" sz="2400" dirty="0" smtClean="0"/>
              <a:t>Analysis of DEF-data </a:t>
            </a:r>
            <a:r>
              <a:rPr lang="nl-NL" sz="2400" dirty="0" smtClean="0"/>
              <a:t>is as </a:t>
            </a:r>
            <a:r>
              <a:rPr lang="nl-NL" sz="2400" dirty="0" smtClean="0"/>
              <a:t>important as fuel data analysis</a:t>
            </a:r>
          </a:p>
          <a:p>
            <a:endParaRPr lang="nl-NL" sz="2400" dirty="0" smtClean="0"/>
          </a:p>
          <a:p>
            <a:r>
              <a:rPr lang="nl-NL" sz="2400" dirty="0" smtClean="0"/>
              <a:t>Therefore </a:t>
            </a:r>
            <a:r>
              <a:rPr lang="nl-NL" sz="2400" dirty="0" smtClean="0"/>
              <a:t>the need exists to </a:t>
            </a:r>
            <a:r>
              <a:rPr lang="nl-NL" sz="2400" dirty="0" smtClean="0"/>
              <a:t>align </a:t>
            </a:r>
            <a:r>
              <a:rPr lang="nl-NL" sz="2400" dirty="0" smtClean="0"/>
              <a:t>the DEF DDI’s with the fuel DDI’s</a:t>
            </a:r>
          </a:p>
          <a:p>
            <a:endParaRPr lang="nl-NL" sz="2400" dirty="0" smtClean="0"/>
          </a:p>
          <a:p>
            <a:r>
              <a:rPr lang="nl-NL" sz="2400" dirty="0" smtClean="0"/>
              <a:t>This means that 6 extra DEF related DDI’s have to be </a:t>
            </a:r>
            <a:r>
              <a:rPr lang="nl-NL" sz="2400" dirty="0" smtClean="0"/>
              <a:t>requested. These are specified on the next slide.</a:t>
            </a:r>
            <a:endParaRPr lang="nl-NL" sz="2400" dirty="0" smtClean="0"/>
          </a:p>
          <a:p>
            <a:pPr marL="0" indent="0">
              <a:buNone/>
            </a:pPr>
            <a:endParaRPr lang="nl-NL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500" dirty="0" err="1" smtClean="0"/>
              <a:t>Current</a:t>
            </a:r>
            <a:r>
              <a:rPr lang="nl-NL" sz="2500" dirty="0" smtClean="0"/>
              <a:t> </a:t>
            </a:r>
            <a:r>
              <a:rPr lang="nl-NL" sz="2500" dirty="0" err="1" smtClean="0"/>
              <a:t>Situation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32548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2400" dirty="0" smtClean="0"/>
              <a:t>DEF </a:t>
            </a:r>
            <a:r>
              <a:rPr lang="nl-NL" sz="2400" dirty="0" err="1" smtClean="0"/>
              <a:t>DDI’s</a:t>
            </a:r>
            <a:r>
              <a:rPr lang="nl-NL" sz="2400" dirty="0" smtClean="0"/>
              <a:t> </a:t>
            </a:r>
            <a:r>
              <a:rPr lang="nl-NL" sz="2400" dirty="0" err="1" smtClean="0"/>
              <a:t>to</a:t>
            </a:r>
            <a:r>
              <a:rPr lang="nl-NL" sz="2400" dirty="0" smtClean="0"/>
              <a:t> </a:t>
            </a:r>
            <a:r>
              <a:rPr lang="nl-NL" sz="2400" dirty="0" err="1" smtClean="0"/>
              <a:t>be</a:t>
            </a:r>
            <a:r>
              <a:rPr lang="nl-NL" sz="2400" dirty="0" smtClean="0"/>
              <a:t> </a:t>
            </a:r>
            <a:r>
              <a:rPr lang="nl-NL" sz="2400" dirty="0" err="1" smtClean="0"/>
              <a:t>defined</a:t>
            </a:r>
            <a:r>
              <a:rPr lang="nl-NL" sz="2400" dirty="0" smtClean="0"/>
              <a:t> in red:</a:t>
            </a:r>
          </a:p>
          <a:p>
            <a:pPr marL="0" indent="0">
              <a:buNone/>
            </a:pPr>
            <a:endParaRPr lang="nl-NL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DEAB-787D-4559-BC59-F80EDCF2906E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500" dirty="0" smtClean="0"/>
              <a:t>Desired</a:t>
            </a:r>
            <a:r>
              <a:rPr lang="nl-NL" sz="2500" dirty="0" smtClean="0"/>
              <a:t> </a:t>
            </a:r>
            <a:r>
              <a:rPr lang="nl-NL" sz="2500" dirty="0" smtClean="0"/>
              <a:t>Situation</a:t>
            </a:r>
            <a:endParaRPr lang="en-US" sz="25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409247"/>
              </p:ext>
            </p:extLst>
          </p:nvPr>
        </p:nvGraphicFramePr>
        <p:xfrm>
          <a:off x="881590" y="2123856"/>
          <a:ext cx="7740860" cy="3960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1785"/>
                <a:gridCol w="6359075"/>
              </a:tblGrid>
              <a:tr h="647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DDI Identifier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DDE Name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318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Effective Total Diesel Exhaust Fluid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319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Ineffective Total Diesel Exhaust Fluid Consumption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395</a:t>
                      </a: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Actual Diesel Exhaust Fluid Tank Content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xxx new </a:t>
                      </a:r>
                      <a:r>
                        <a:rPr lang="en-US" sz="1100" dirty="0" err="1" smtClean="0">
                          <a:solidFill>
                            <a:srgbClr val="A6192E"/>
                          </a:solidFill>
                          <a:effectLst/>
                        </a:rPr>
                        <a:t>ddi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 #1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Total Diesel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Exhaust Fluid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Consumption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xxx new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A6192E"/>
                          </a:solidFill>
                          <a:effectLst/>
                        </a:rPr>
                        <a:t>ddi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 #2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Instantaneous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Diesel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Exhaust Fluid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Consumption </a:t>
                      </a: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per Time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xxx new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A6192E"/>
                          </a:solidFill>
                          <a:effectLst/>
                        </a:rPr>
                        <a:t>ddi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 #3</a:t>
                      </a:r>
                      <a:endParaRPr lang="en-US" sz="1100" dirty="0" smtClean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Instantaneous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Diesel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Exhaust Fluid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Consumption </a:t>
                      </a: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per Area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xxx new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A6192E"/>
                          </a:solidFill>
                          <a:effectLst/>
                        </a:rPr>
                        <a:t>ddi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 #4</a:t>
                      </a:r>
                      <a:endParaRPr lang="en-US" sz="1100" dirty="0" smtClean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Lifetime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Diesel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Exhaust Fluid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Consumption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xxx new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A6192E"/>
                          </a:solidFill>
                          <a:effectLst/>
                        </a:rPr>
                        <a:t>ddi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 #5</a:t>
                      </a:r>
                      <a:endParaRPr lang="en-US" sz="1100" dirty="0" smtClean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Lifetime Average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Diesel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Exhaust Fluid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Consumption </a:t>
                      </a: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per Time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368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xxx new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A6192E"/>
                          </a:solidFill>
                          <a:effectLst/>
                        </a:rPr>
                        <a:t>ddi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 #6</a:t>
                      </a:r>
                      <a:endParaRPr lang="en-US" sz="1100" dirty="0" smtClean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Lifetime Average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Diesel</a:t>
                      </a:r>
                      <a:r>
                        <a:rPr lang="en-US" sz="1100" baseline="0" dirty="0" smtClean="0">
                          <a:solidFill>
                            <a:srgbClr val="A6192E"/>
                          </a:solidFill>
                          <a:effectLst/>
                        </a:rPr>
                        <a:t> Exhaust Fluid </a:t>
                      </a:r>
                      <a:r>
                        <a:rPr lang="en-US" sz="1100" dirty="0" smtClean="0">
                          <a:solidFill>
                            <a:srgbClr val="A6192E"/>
                          </a:solidFill>
                          <a:effectLst/>
                        </a:rPr>
                        <a:t>Consumption </a:t>
                      </a:r>
                      <a:r>
                        <a:rPr lang="en-US" sz="1100" dirty="0">
                          <a:solidFill>
                            <a:srgbClr val="A6192E"/>
                          </a:solidFill>
                          <a:effectLst/>
                        </a:rPr>
                        <a:t>per Area</a:t>
                      </a:r>
                      <a:endParaRPr lang="en-US" sz="1100" dirty="0">
                        <a:solidFill>
                          <a:srgbClr val="A6192E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5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3_AGCO_PPTtemplate_04242014">
  <a:themeElements>
    <a:clrScheme name="AGCO Colors">
      <a:dk1>
        <a:srgbClr val="000000"/>
      </a:dk1>
      <a:lt1>
        <a:srgbClr val="FFFFFF"/>
      </a:lt1>
      <a:dk2>
        <a:srgbClr val="000000"/>
      </a:dk2>
      <a:lt2>
        <a:srgbClr val="C5C6C8"/>
      </a:lt2>
      <a:accent1>
        <a:srgbClr val="C5C6C8"/>
      </a:accent1>
      <a:accent2>
        <a:srgbClr val="A6192E"/>
      </a:accent2>
      <a:accent3>
        <a:srgbClr val="54585A"/>
      </a:accent3>
      <a:accent4>
        <a:srgbClr val="F1C400"/>
      </a:accent4>
      <a:accent5>
        <a:srgbClr val="CF7F00"/>
      </a:accent5>
      <a:accent6>
        <a:srgbClr val="84BD00"/>
      </a:accent6>
      <a:hlink>
        <a:srgbClr val="C5C6C8"/>
      </a:hlink>
      <a:folHlink>
        <a:srgbClr val="A3A3A3"/>
      </a:folHlink>
    </a:clrScheme>
    <a:fontScheme name="AGCO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0D4DB7C3A57740A2DB8736EFADB022" ma:contentTypeVersion="0" ma:contentTypeDescription="Create a new document." ma:contentTypeScope="" ma:versionID="26053323dac0a3282a927d8fcbe9b37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75B98D-AE4E-4E2C-99A1-D8D6FFB86C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E2A0C5-1768-4113-AB7B-51F082461A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B3548E5-5794-4984-8929-1AFFF82AAA3D}">
  <ds:schemaRefs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03_AGCO_PPTtemplate_04242014</Template>
  <TotalTime>524</TotalTime>
  <Words>283</Words>
  <Application>Microsoft Office PowerPoint</Application>
  <PresentationFormat>On-screen Show (4:3)</PresentationFormat>
  <Paragraphs>74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03_AGCO_PPTtemplate_04242014</vt:lpstr>
      <vt:lpstr>Diesel Exhaust Fluid DDI’s</vt:lpstr>
      <vt:lpstr>Current Situation</vt:lpstr>
      <vt:lpstr>Current Situation</vt:lpstr>
      <vt:lpstr>Current Situation</vt:lpstr>
      <vt:lpstr>Desired Situation</vt:lpstr>
    </vt:vector>
  </TitlesOfParts>
  <Company>AGCO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Bongaerts, Eric</dc:creator>
  <cp:lastModifiedBy>Van Bergeijk, Jacob</cp:lastModifiedBy>
  <cp:revision>95</cp:revision>
  <dcterms:created xsi:type="dcterms:W3CDTF">2014-06-22T16:35:37Z</dcterms:created>
  <dcterms:modified xsi:type="dcterms:W3CDTF">2015-05-19T17:46:18Z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0x010100C10D4DB7C3A57740A2DB8736EFADB022</vt:lpwstr>
  </property>
</Properties>
</file>